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86" r:id="rId40"/>
    <p:sldId id="287" r:id="rId41"/>
    <p:sldId id="288" r:id="rId42"/>
    <p:sldId id="289" r:id="rId43"/>
    <p:sldId id="290" r:id="rId4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2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5917F-FFAB-4D0A-A618-9F75B56762B2}" type="datetimeFigureOut">
              <a:rPr lang="hu-HU" smtClean="0"/>
              <a:t>2019.08.24.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C387-8AE2-41A8-9E49-C6FA85EEE6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42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C387-8AE2-41A8-9E49-C6FA85EEE6B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8411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C387-8AE2-41A8-9E49-C6FA85EEE6B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78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C387-8AE2-41A8-9E49-C6FA85EEE6B5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32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C387-8AE2-41A8-9E49-C6FA85EEE6B5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5351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C387-8AE2-41A8-9E49-C6FA85EEE6B5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1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024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531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3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99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332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91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65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195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933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97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74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100000"/>
                    </a14:imgEffect>
                    <a14:imgEffect>
                      <a14:brightnessContrast contrast="100000"/>
                    </a14:imgEffect>
                  </a14:imgLayer>
                </a14:imgProps>
              </a:ext>
            </a:extLst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4142-40DB-455F-A9CA-C0B8CED9036C}" type="datetimeFigureOut">
              <a:rPr lang="hu-HU" smtClean="0"/>
              <a:t>2019.08.24.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EF90-4D77-4E40-AE7A-07D195E8C70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8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hu-HU" b="1" dirty="0" smtClean="0"/>
              <a:t>Magyar Postagalamb </a:t>
            </a:r>
            <a:r>
              <a:rPr lang="hu-HU" b="1" dirty="0"/>
              <a:t>S</a:t>
            </a:r>
            <a:r>
              <a:rPr lang="hu-HU" b="1" dirty="0" smtClean="0"/>
              <a:t>portszövetség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tx1"/>
                </a:solidFill>
              </a:rPr>
              <a:t>Elnökségi ülés</a:t>
            </a:r>
          </a:p>
          <a:p>
            <a:r>
              <a:rPr lang="hu-HU" sz="4000" b="1" dirty="0" smtClean="0">
                <a:solidFill>
                  <a:schemeClr val="tx1"/>
                </a:solidFill>
              </a:rPr>
              <a:t>2019.08.28</a:t>
            </a:r>
            <a:endParaRPr lang="hu-HU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3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Egyéves galambok Nemzeti Bajnoka:</a:t>
            </a:r>
            <a:br>
              <a:rPr lang="hu-HU" sz="3600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összes megrendezésre került, összesen maximum 13 versenyből, 4 egyéves galamb által elért legjobb 5 helyezés, azaz összesen maximum 20 helyezés koefficiens értékei alapján besorolva.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2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Magyarország Általános Nemzeti Bajnoka:</a:t>
            </a:r>
            <a:br>
              <a:rPr lang="hu-HU" sz="3600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Rövid-középtáv, Hosszútáv, Egyéves galambok és Maraton kategória helyezési számaiból képezve. A legkisebb összesített helyezési szám a győztes.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Fiatal galambok Nemzeti Bajnoka:</a:t>
            </a:r>
            <a:br>
              <a:rPr lang="hu-HU" sz="3600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lehetséges 5 versenyútból 5 galamb által elért legjobb 3 helyezés, azaz összesen maximum 15 helyezés koefficiens értékei alapján besorolva.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Nemzeti Mesterbajnokság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i="1" dirty="0" smtClean="0"/>
              <a:t>Rövid-középtáv mestere:</a:t>
            </a:r>
            <a:r>
              <a:rPr lang="hu-HU" sz="3600" i="1" dirty="0"/>
              <a:t/>
            </a:r>
            <a:br>
              <a:rPr lang="hu-HU" sz="3600" i="1" dirty="0"/>
            </a:br>
            <a:r>
              <a:rPr lang="hu-HU" sz="3600" i="1" dirty="0" smtClean="0"/>
              <a:t/>
            </a:r>
            <a:br>
              <a:rPr lang="hu-HU" sz="3600" i="1" dirty="0" smtClean="0"/>
            </a:br>
            <a:r>
              <a:rPr lang="hu-HU" sz="3600" i="1" dirty="0" smtClean="0"/>
              <a:t>- </a:t>
            </a:r>
            <a:r>
              <a:rPr lang="hu-HU" dirty="0" smtClean="0"/>
              <a:t>9 db 300-600 km közötti út</a:t>
            </a:r>
            <a:br>
              <a:rPr lang="hu-HU" dirty="0" smtClean="0"/>
            </a:br>
            <a:r>
              <a:rPr lang="hu-HU" dirty="0" smtClean="0"/>
              <a:t>- első kettő helyen benevezett galamb</a:t>
            </a:r>
            <a:br>
              <a:rPr lang="hu-HU" dirty="0" smtClean="0"/>
            </a:br>
            <a:r>
              <a:rPr lang="hu-HU" dirty="0" smtClean="0"/>
              <a:t>- a versenyekből az 5 legjobb eredménye számít</a:t>
            </a:r>
            <a:br>
              <a:rPr lang="hu-HU" dirty="0" smtClean="0"/>
            </a:br>
            <a:r>
              <a:rPr lang="hu-HU" dirty="0" smtClean="0"/>
              <a:t>- a maximálisan elérhető 10 helyezés koefficiens értékeit kell összeadni</a:t>
            </a:r>
            <a:endParaRPr lang="hu-HU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327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Nemzeti Mesterbajnokság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Hosszútáv mestere:</a:t>
            </a:r>
            <a:br>
              <a:rPr lang="hu-HU" sz="3600" i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dirty="0" smtClean="0"/>
              <a:t>- 4 db 500 km fölötti út</a:t>
            </a:r>
            <a:br>
              <a:rPr lang="hu-HU" dirty="0" smtClean="0"/>
            </a:br>
            <a:r>
              <a:rPr lang="hu-HU" dirty="0" smtClean="0"/>
              <a:t>- első kettő helyen benevezett galamb</a:t>
            </a:r>
            <a:br>
              <a:rPr lang="hu-HU" dirty="0" smtClean="0"/>
            </a:br>
            <a:r>
              <a:rPr lang="hu-HU" dirty="0" smtClean="0"/>
              <a:t>- a versenyekből a 2 legjobb eredménye számít</a:t>
            </a:r>
            <a:br>
              <a:rPr lang="hu-HU" dirty="0" smtClean="0"/>
            </a:br>
            <a:r>
              <a:rPr lang="hu-HU" dirty="0" smtClean="0"/>
              <a:t>- a maximálisan elérhető 4 helyezés koefficiens értékeit kell összeadni</a:t>
            </a:r>
            <a:endParaRPr lang="hu-H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526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Nemzeti Mesterbajnokság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Maraton Mestere:</a:t>
            </a:r>
            <a:br>
              <a:rPr lang="hu-HU" sz="3600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- 3 db 700 km fölötti út</a:t>
            </a:r>
            <a:br>
              <a:rPr lang="hu-HU" dirty="0" smtClean="0"/>
            </a:br>
            <a:r>
              <a:rPr lang="hu-HU" dirty="0" smtClean="0"/>
              <a:t>- első kettő helyen benevezett galamb</a:t>
            </a:r>
            <a:br>
              <a:rPr lang="hu-HU" dirty="0" smtClean="0"/>
            </a:br>
            <a:r>
              <a:rPr lang="hu-HU" dirty="0" smtClean="0"/>
              <a:t>- a versenyekből a 2 legjobb eredménye számít</a:t>
            </a:r>
            <a:br>
              <a:rPr lang="hu-HU" dirty="0" smtClean="0"/>
            </a:br>
            <a:r>
              <a:rPr lang="hu-HU" dirty="0" smtClean="0"/>
              <a:t>- a maximálisan elérhető 4 helyezés koefficiens értékeit kell összeadni</a:t>
            </a:r>
          </a:p>
        </p:txBody>
      </p:sp>
    </p:spTree>
    <p:extLst>
      <p:ext uri="{BB962C8B-B14F-4D97-AF65-F5344CB8AC3E}">
        <p14:creationId xmlns:p14="http://schemas.microsoft.com/office/powerpoint/2010/main" val="32758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Nemzeti Mesterbajnokság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Általános táv Mestere:</a:t>
            </a: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A rövid-középtáv, Hosszútáv és Maraton kategória helyezési számából képezve.</a:t>
            </a:r>
            <a:br>
              <a:rPr lang="hu-HU" dirty="0" smtClean="0"/>
            </a:br>
            <a:r>
              <a:rPr lang="hu-HU" dirty="0" smtClean="0"/>
              <a:t>- A legkisebb összesített helyezési szám a győztes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37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Nemzeti Mesterbajnokság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Fiatal galambok Mestere: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- 5 versenyút</a:t>
            </a:r>
            <a:br>
              <a:rPr lang="hu-HU" dirty="0" smtClean="0"/>
            </a:br>
            <a:r>
              <a:rPr lang="hu-HU" dirty="0" smtClean="0"/>
              <a:t>- első kettő helyen benevezett galamb</a:t>
            </a:r>
            <a:br>
              <a:rPr lang="hu-HU" dirty="0" smtClean="0"/>
            </a:br>
            <a:r>
              <a:rPr lang="hu-HU" dirty="0" smtClean="0"/>
              <a:t>- a versenyekből a 3 legjobb eredménye számít</a:t>
            </a:r>
            <a:br>
              <a:rPr lang="hu-HU" dirty="0" smtClean="0"/>
            </a:br>
            <a:r>
              <a:rPr lang="hu-HU" dirty="0" smtClean="0"/>
              <a:t>- a maximálisan elérhető 6 helyezés koefficiens értékeit kell összeadni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34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Feltételek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Rövid-középtávon: 40 versenyző tag 800db galamb</a:t>
            </a:r>
          </a:p>
          <a:p>
            <a:r>
              <a:rPr lang="hu-HU" dirty="0" smtClean="0"/>
              <a:t>Hosszú távon: 40 versenyző tag 500db galamb</a:t>
            </a:r>
          </a:p>
          <a:p>
            <a:r>
              <a:rPr lang="hu-HU" dirty="0" smtClean="0"/>
              <a:t>Maraton versenyeken: 40 versenyző tag 300 db galamb</a:t>
            </a:r>
          </a:p>
          <a:p>
            <a:r>
              <a:rPr lang="hu-HU" dirty="0" smtClean="0"/>
              <a:t>Fiatalok versenyén: 40 versenyző tag 600db galamb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1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Feltételek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személyi alapú listákat semmilyen értékeléshez nem lehet felhasználni</a:t>
            </a:r>
          </a:p>
          <a:p>
            <a:r>
              <a:rPr lang="hu-HU" dirty="0" smtClean="0"/>
              <a:t>A listák 33%-os értékelésűek, az első galamb pontszámának 20%-át kapja az utolsó galamb 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hu-HU" sz="6000" b="1" u="sng" dirty="0" smtClean="0"/>
              <a:t>A haladás programja</a:t>
            </a:r>
            <a:endParaRPr lang="hu-HU" sz="6000" b="1" u="sng" dirty="0"/>
          </a:p>
        </p:txBody>
      </p:sp>
      <p:pic>
        <p:nvPicPr>
          <p:cNvPr id="7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5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Díjazás NB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/>
              <a:t>Rövid-Középtáv</a:t>
            </a:r>
            <a:r>
              <a:rPr lang="hu-HU" sz="3600" dirty="0" smtClean="0"/>
              <a:t>, Hosszútáv, Maraton, Egyévesek:</a:t>
            </a:r>
            <a:r>
              <a:rPr lang="hu-HU" sz="3600" i="1" dirty="0" smtClean="0"/>
              <a:t>	</a:t>
            </a:r>
            <a:r>
              <a:rPr lang="hu-HU" sz="3600" i="1" dirty="0"/>
              <a:t/>
            </a:r>
            <a:br>
              <a:rPr lang="hu-HU" sz="3600" i="1" dirty="0"/>
            </a:br>
            <a:r>
              <a:rPr lang="hu-HU" sz="3600" i="1" dirty="0" smtClean="0"/>
              <a:t>	</a:t>
            </a:r>
            <a:r>
              <a:rPr lang="hu-HU" dirty="0" smtClean="0"/>
              <a:t>1. </a:t>
            </a:r>
            <a:r>
              <a:rPr lang="hu-HU" b="1" dirty="0" smtClean="0"/>
              <a:t>150.000 Ft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	2. </a:t>
            </a:r>
            <a:r>
              <a:rPr lang="hu-HU" b="1" dirty="0" smtClean="0"/>
              <a:t>125.000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 </a:t>
            </a:r>
            <a:r>
              <a:rPr lang="hu-HU" b="1" dirty="0" smtClean="0"/>
              <a:t>75.000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 </a:t>
            </a:r>
            <a:r>
              <a:rPr lang="hu-HU" b="1" dirty="0" smtClean="0"/>
              <a:t>50.000 Ft</a:t>
            </a:r>
            <a:endParaRPr lang="hu-HU" b="1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NB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Általános bajnok: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250.000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</a:t>
            </a:r>
            <a:r>
              <a:rPr lang="hu-HU" b="1" dirty="0" smtClean="0"/>
              <a:t>225.000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</a:t>
            </a:r>
            <a:r>
              <a:rPr lang="hu-HU" b="1" dirty="0" smtClean="0"/>
              <a:t>200.000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</a:t>
            </a:r>
            <a:r>
              <a:rPr lang="hu-HU" b="1" dirty="0" smtClean="0"/>
              <a:t>175.000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</a:t>
            </a:r>
            <a:r>
              <a:rPr lang="hu-HU" b="1" dirty="0" smtClean="0"/>
              <a:t>150.000 Ft</a:t>
            </a:r>
            <a:endParaRPr lang="hu-HU" b="1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7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Díjazás NB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Fiatal galambok: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 </a:t>
            </a:r>
            <a:r>
              <a:rPr lang="hu-HU" b="1" dirty="0" smtClean="0"/>
              <a:t>80.000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 </a:t>
            </a:r>
            <a:r>
              <a:rPr lang="hu-HU" b="1" dirty="0" smtClean="0"/>
              <a:t>60.000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 </a:t>
            </a:r>
            <a:r>
              <a:rPr lang="hu-HU" b="1" dirty="0" smtClean="0"/>
              <a:t>20.000 Ft</a:t>
            </a:r>
            <a:r>
              <a:rPr lang="hu-HU" dirty="0" smtClean="0"/>
              <a:t> </a:t>
            </a:r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2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MB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Rövid-középtáv, Hosszútáv, Maraton, Általános táv Mestere: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 </a:t>
            </a:r>
            <a:r>
              <a:rPr lang="hu-HU" b="1" dirty="0" smtClean="0"/>
              <a:t>80.000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 </a:t>
            </a:r>
            <a:r>
              <a:rPr lang="hu-HU" b="1" dirty="0" smtClean="0"/>
              <a:t>60.000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 </a:t>
            </a:r>
            <a:r>
              <a:rPr lang="hu-HU" b="1" dirty="0" smtClean="0"/>
              <a:t>20.000 Ft</a:t>
            </a:r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0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MB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Fiatal galambok Mestere:</a:t>
            </a:r>
            <a:br>
              <a:rPr lang="hu-HU" dirty="0" smtClean="0"/>
            </a:br>
            <a:r>
              <a:rPr lang="hu-HU" dirty="0" smtClean="0"/>
              <a:t>	1.  </a:t>
            </a:r>
            <a:r>
              <a:rPr lang="hu-HU" b="1" dirty="0" smtClean="0"/>
              <a:t>50.000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</a:t>
            </a:r>
            <a:r>
              <a:rPr lang="hu-HU" b="1" dirty="0" smtClean="0"/>
              <a:t>30.000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</a:t>
            </a:r>
            <a:r>
              <a:rPr lang="hu-HU" b="1" dirty="0" smtClean="0"/>
              <a:t>20.000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</a:t>
            </a:r>
            <a:r>
              <a:rPr lang="hu-HU" b="1" dirty="0" smtClean="0"/>
              <a:t>10.000 Ft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7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Magdeburg, </a:t>
            </a:r>
            <a:r>
              <a:rPr lang="hu-HU" dirty="0" err="1" smtClean="0"/>
              <a:t>Weimar</a:t>
            </a:r>
            <a:r>
              <a:rPr lang="hu-HU" dirty="0" smtClean="0"/>
              <a:t> 1. zóna, </a:t>
            </a:r>
            <a:r>
              <a:rPr lang="hu-HU" dirty="0" err="1" smtClean="0"/>
              <a:t>Weimar</a:t>
            </a:r>
            <a:r>
              <a:rPr lang="hu-HU" dirty="0" smtClean="0"/>
              <a:t> 2. zóna 1. régió, </a:t>
            </a:r>
            <a:r>
              <a:rPr lang="hu-HU" dirty="0" err="1" smtClean="0"/>
              <a:t>Weimar</a:t>
            </a:r>
            <a:r>
              <a:rPr lang="hu-HU" dirty="0" smtClean="0"/>
              <a:t> 2.zóna 2. régió minden galamb: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 </a:t>
            </a:r>
            <a:r>
              <a:rPr lang="hu-HU" b="1" dirty="0" smtClean="0"/>
              <a:t>80.000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 </a:t>
            </a:r>
            <a:r>
              <a:rPr lang="hu-HU" b="1" dirty="0" smtClean="0"/>
              <a:t>60.000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 </a:t>
            </a:r>
            <a:r>
              <a:rPr lang="hu-HU" b="1" dirty="0" smtClean="0"/>
              <a:t>20.000 Ft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5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Magdeburg, </a:t>
            </a:r>
            <a:r>
              <a:rPr lang="hu-HU" dirty="0" err="1" smtClean="0"/>
              <a:t>Weimar</a:t>
            </a:r>
            <a:r>
              <a:rPr lang="hu-HU" dirty="0" smtClean="0"/>
              <a:t> 1. zóna, </a:t>
            </a:r>
            <a:r>
              <a:rPr lang="hu-HU" dirty="0" err="1" smtClean="0"/>
              <a:t>Weimar</a:t>
            </a:r>
            <a:r>
              <a:rPr lang="hu-HU" dirty="0" smtClean="0"/>
              <a:t> 2. zóna 1. régió, </a:t>
            </a:r>
            <a:r>
              <a:rPr lang="hu-HU" dirty="0" err="1" smtClean="0"/>
              <a:t>Weimar</a:t>
            </a:r>
            <a:r>
              <a:rPr lang="hu-HU" dirty="0" smtClean="0"/>
              <a:t> 2.zóna 2. régió </a:t>
            </a:r>
            <a:r>
              <a:rPr lang="hu-HU" dirty="0" err="1"/>
              <a:t>d</a:t>
            </a:r>
            <a:r>
              <a:rPr lang="hu-HU" dirty="0" err="1" smtClean="0"/>
              <a:t>erby</a:t>
            </a:r>
            <a:r>
              <a:rPr lang="hu-HU" dirty="0" smtClean="0"/>
              <a:t> gyűrűs galambok: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 </a:t>
            </a:r>
            <a:r>
              <a:rPr lang="hu-HU" b="1" dirty="0" smtClean="0"/>
              <a:t>80.000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 </a:t>
            </a:r>
            <a:r>
              <a:rPr lang="hu-HU" b="1" dirty="0" smtClean="0"/>
              <a:t>60.000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 </a:t>
            </a:r>
            <a:r>
              <a:rPr lang="hu-HU" b="1" dirty="0" smtClean="0"/>
              <a:t>20.000 Ft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4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Magdeburg, </a:t>
            </a:r>
            <a:r>
              <a:rPr lang="hu-HU" dirty="0" err="1" smtClean="0"/>
              <a:t>Weimar</a:t>
            </a:r>
            <a:r>
              <a:rPr lang="hu-HU" dirty="0" smtClean="0"/>
              <a:t> 1. zóna, </a:t>
            </a:r>
            <a:r>
              <a:rPr lang="hu-HU" dirty="0" err="1" smtClean="0"/>
              <a:t>Weimar</a:t>
            </a:r>
            <a:r>
              <a:rPr lang="hu-HU" dirty="0" smtClean="0"/>
              <a:t> 2. zóna 1. régió, </a:t>
            </a:r>
            <a:r>
              <a:rPr lang="hu-HU" dirty="0" err="1" smtClean="0"/>
              <a:t>Weimar</a:t>
            </a:r>
            <a:r>
              <a:rPr lang="hu-HU" dirty="0" smtClean="0"/>
              <a:t> 2.zóna 2. régió Nemzeti gyűrűs galambok:</a:t>
            </a:r>
            <a:br>
              <a:rPr lang="hu-HU" dirty="0" smtClean="0"/>
            </a:br>
            <a:r>
              <a:rPr lang="hu-HU" dirty="0" smtClean="0"/>
              <a:t>	1. </a:t>
            </a:r>
            <a:r>
              <a:rPr lang="hu-HU" b="1" dirty="0" smtClean="0"/>
              <a:t>100.000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 </a:t>
            </a:r>
            <a:r>
              <a:rPr lang="hu-HU" b="1" dirty="0" smtClean="0"/>
              <a:t>80.000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</a:t>
            </a:r>
            <a:r>
              <a:rPr lang="hu-HU" b="1" dirty="0" smtClean="0"/>
              <a:t>  60.000 Ft</a:t>
            </a:r>
            <a:endParaRPr lang="hu-HU" b="1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2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Egyévesek Országos versenye négy zóna minden galamb:</a:t>
            </a:r>
            <a:br>
              <a:rPr lang="hu-HU" dirty="0" smtClean="0"/>
            </a:br>
            <a:r>
              <a:rPr lang="hu-HU" dirty="0" smtClean="0"/>
              <a:t>	1.  </a:t>
            </a:r>
            <a:r>
              <a:rPr lang="hu-HU" b="1" dirty="0" smtClean="0"/>
              <a:t>50.000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</a:t>
            </a:r>
            <a:r>
              <a:rPr lang="hu-HU" b="1" dirty="0" smtClean="0"/>
              <a:t>30.000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</a:t>
            </a:r>
            <a:r>
              <a:rPr lang="hu-HU" b="1" dirty="0" smtClean="0"/>
              <a:t>20.000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</a:t>
            </a:r>
            <a:r>
              <a:rPr lang="hu-HU" b="1" dirty="0" smtClean="0"/>
              <a:t>10.000 Ft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Egyévesek Országos versenye négy zóna </a:t>
            </a:r>
            <a:r>
              <a:rPr lang="hu-HU" dirty="0" err="1" smtClean="0"/>
              <a:t>derby</a:t>
            </a:r>
            <a:r>
              <a:rPr lang="hu-HU" dirty="0" smtClean="0"/>
              <a:t> gyűrűs galambok:</a:t>
            </a:r>
            <a:br>
              <a:rPr lang="hu-HU" dirty="0" smtClean="0"/>
            </a:br>
            <a:r>
              <a:rPr lang="hu-HU" dirty="0" smtClean="0"/>
              <a:t>	1.  </a:t>
            </a:r>
            <a:r>
              <a:rPr lang="hu-HU" b="1" dirty="0" smtClean="0"/>
              <a:t>50.000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</a:t>
            </a:r>
            <a:r>
              <a:rPr lang="hu-HU" b="1" dirty="0" smtClean="0"/>
              <a:t>30.000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4.  </a:t>
            </a:r>
            <a:r>
              <a:rPr lang="hu-HU" b="1" dirty="0" smtClean="0"/>
              <a:t>20.000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5.  </a:t>
            </a:r>
            <a:r>
              <a:rPr lang="hu-HU" b="1" dirty="0" smtClean="0"/>
              <a:t>10.000 Ft</a:t>
            </a:r>
          </a:p>
          <a:p>
            <a:endParaRPr lang="hu-HU" dirty="0"/>
          </a:p>
        </p:txBody>
      </p:sp>
      <p:pic>
        <p:nvPicPr>
          <p:cNvPr id="5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2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Cél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Mennyiség helyett minőség</a:t>
            </a:r>
          </a:p>
          <a:p>
            <a:r>
              <a:rPr lang="hu-HU" dirty="0" smtClean="0"/>
              <a:t>Az egyéni teljesítmény kerüljön előtérbe, minél gyorsabb galambok tenyésztése</a:t>
            </a:r>
          </a:p>
          <a:p>
            <a:r>
              <a:rPr lang="hu-HU" dirty="0" smtClean="0"/>
              <a:t>Egységes versenyrendszer, azonos feltételek, összehasonlítható eredmények mind kerületi, mind Országos szinten</a:t>
            </a:r>
          </a:p>
          <a:p>
            <a:r>
              <a:rPr lang="hu-HU" dirty="0" smtClean="0"/>
              <a:t>Izgalmasabbá, érdekesebbé, az utolsó pillanatig nyitottá kell tenni a csapatbajnokságot, ezt a kiírással kell elérni</a:t>
            </a:r>
            <a:endParaRPr lang="hu-HU" dirty="0"/>
          </a:p>
        </p:txBody>
      </p:sp>
      <p:pic>
        <p:nvPicPr>
          <p:cNvPr id="6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4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Díjazás OV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Egyévesek Országos versenye négy zóna nemzeti gyűrűs galambok:</a:t>
            </a:r>
            <a:br>
              <a:rPr lang="hu-HU" dirty="0" smtClean="0"/>
            </a:br>
            <a:r>
              <a:rPr lang="hu-HU" dirty="0" smtClean="0"/>
              <a:t>	1.  </a:t>
            </a:r>
            <a:r>
              <a:rPr lang="hu-HU" b="1" dirty="0" smtClean="0"/>
              <a:t>50.000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2.  </a:t>
            </a:r>
            <a:r>
              <a:rPr lang="hu-HU" b="1" dirty="0" smtClean="0"/>
              <a:t>40.000 Ft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3.  </a:t>
            </a:r>
            <a:r>
              <a:rPr lang="hu-HU" b="1" dirty="0" smtClean="0"/>
              <a:t>30.000 Ft</a:t>
            </a:r>
            <a:endParaRPr lang="hu-HU" b="1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1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Kerületi Bajnokság 2020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Egységes versenyrendszer</a:t>
            </a:r>
          </a:p>
          <a:p>
            <a:r>
              <a:rPr lang="hu-HU" dirty="0" smtClean="0"/>
              <a:t>Sprint: 5 út 100-400 km között a szezon elején</a:t>
            </a:r>
          </a:p>
          <a:p>
            <a:r>
              <a:rPr lang="hu-HU" dirty="0" smtClean="0"/>
              <a:t>Rövidtáv: 6 út 300-400 km között</a:t>
            </a:r>
          </a:p>
          <a:p>
            <a:r>
              <a:rPr lang="hu-HU" dirty="0" smtClean="0"/>
              <a:t>Középtáv: 6 út, legalább 1 db 500-600 km között, legalább 2 db 400-500 km között</a:t>
            </a:r>
          </a:p>
          <a:p>
            <a:r>
              <a:rPr lang="hu-HU" dirty="0" smtClean="0"/>
              <a:t>Hosszútáv: 4 út, legalább 1 db 700 km fölött, legalább 2db 600 km fölött</a:t>
            </a:r>
          </a:p>
          <a:p>
            <a:r>
              <a:rPr lang="hu-HU" dirty="0" smtClean="0"/>
              <a:t>Legalább 13 hétvégén kell a versenyeket megszervezni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306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Kerületi Bajnokság 2020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Sprint Bajnokság: 3 legjobb út alapján</a:t>
            </a:r>
          </a:p>
          <a:p>
            <a:r>
              <a:rPr lang="hu-HU" dirty="0" smtClean="0"/>
              <a:t>Rövidtávú Bajnokság: 4 legjobb út alapján</a:t>
            </a:r>
          </a:p>
          <a:p>
            <a:r>
              <a:rPr lang="hu-HU" dirty="0" smtClean="0"/>
              <a:t>Középtávú Bajnokság: 4 legjobb út alapján</a:t>
            </a:r>
          </a:p>
          <a:p>
            <a:r>
              <a:rPr lang="hu-HU" dirty="0" err="1" smtClean="0"/>
              <a:t>Hosszútávú</a:t>
            </a:r>
            <a:r>
              <a:rPr lang="hu-HU" dirty="0" smtClean="0"/>
              <a:t> Bajnokság: 3 legjobb út alapján</a:t>
            </a:r>
          </a:p>
          <a:p>
            <a:r>
              <a:rPr lang="hu-HU" dirty="0" smtClean="0"/>
              <a:t>Általános Bajnokság: 2 rövid + 2 közép + 2 </a:t>
            </a:r>
            <a:r>
              <a:rPr lang="hu-HU" dirty="0" err="1" smtClean="0"/>
              <a:t>hosszútávú</a:t>
            </a:r>
            <a:r>
              <a:rPr lang="hu-HU" dirty="0" smtClean="0"/>
              <a:t> út alapján, összesen 6 verseny a 10-ből. Az utak között átfedés nem lehet. Ugyan azt az utat csak egyik bajnokságba lehet beszámítani</a:t>
            </a:r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Kerületi Bajnokság 2020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Rövidtávú </a:t>
            </a:r>
            <a:r>
              <a:rPr lang="hu-HU" dirty="0" err="1" smtClean="0"/>
              <a:t>Ch</a:t>
            </a:r>
            <a:r>
              <a:rPr lang="hu-HU" dirty="0" err="1" smtClean="0"/>
              <a:t>ampion</a:t>
            </a:r>
            <a:r>
              <a:rPr lang="hu-HU" dirty="0" smtClean="0"/>
              <a:t>: 4 legjobb út koefficienssel számolva</a:t>
            </a:r>
          </a:p>
          <a:p>
            <a:r>
              <a:rPr lang="hu-HU" dirty="0" smtClean="0"/>
              <a:t>Középtávú </a:t>
            </a:r>
            <a:r>
              <a:rPr lang="hu-HU" dirty="0" err="1" smtClean="0"/>
              <a:t>Ch</a:t>
            </a:r>
            <a:r>
              <a:rPr lang="hu-HU" dirty="0" err="1" smtClean="0"/>
              <a:t>ampion</a:t>
            </a:r>
            <a:r>
              <a:rPr lang="hu-HU" dirty="0"/>
              <a:t>: 4 legjobb út koefficienssel </a:t>
            </a:r>
            <a:r>
              <a:rPr lang="hu-HU" dirty="0" smtClean="0"/>
              <a:t>számolva</a:t>
            </a:r>
          </a:p>
          <a:p>
            <a:r>
              <a:rPr lang="hu-HU" dirty="0" err="1" smtClean="0"/>
              <a:t>Hosszútávú</a:t>
            </a:r>
            <a:r>
              <a:rPr lang="hu-HU" dirty="0" smtClean="0"/>
              <a:t> </a:t>
            </a:r>
            <a:r>
              <a:rPr lang="hu-HU" dirty="0" err="1" smtClean="0"/>
              <a:t>Ch</a:t>
            </a:r>
            <a:r>
              <a:rPr lang="hu-HU" dirty="0" err="1" smtClean="0"/>
              <a:t>ampion</a:t>
            </a:r>
            <a:r>
              <a:rPr lang="hu-HU" dirty="0" smtClean="0"/>
              <a:t>: 3 </a:t>
            </a:r>
            <a:r>
              <a:rPr lang="hu-HU" dirty="0"/>
              <a:t>legjobb út koefficienssel </a:t>
            </a:r>
            <a:r>
              <a:rPr lang="hu-HU" dirty="0" smtClean="0"/>
              <a:t>számolva</a:t>
            </a:r>
          </a:p>
          <a:p>
            <a:r>
              <a:rPr lang="hu-HU" dirty="0" smtClean="0"/>
              <a:t>Általános </a:t>
            </a:r>
            <a:r>
              <a:rPr lang="hu-HU" dirty="0" err="1" smtClean="0"/>
              <a:t>Ch</a:t>
            </a:r>
            <a:r>
              <a:rPr lang="hu-HU" dirty="0" err="1" smtClean="0"/>
              <a:t>ampion</a:t>
            </a:r>
            <a:r>
              <a:rPr lang="hu-HU" dirty="0" smtClean="0"/>
              <a:t>: 2 rövid + 2 közép + 2 hosszú út koefficienssel számolva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7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Kerületi Bajnokság 2021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3000" dirty="0">
                <a:solidFill>
                  <a:prstClr val="black"/>
                </a:solidFill>
              </a:rPr>
              <a:t>Egységes versenyrendszer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Sprint: </a:t>
            </a:r>
            <a:r>
              <a:rPr lang="hu-HU" sz="3000" dirty="0" smtClean="0">
                <a:solidFill>
                  <a:prstClr val="black"/>
                </a:solidFill>
              </a:rPr>
              <a:t>6 </a:t>
            </a:r>
            <a:r>
              <a:rPr lang="hu-HU" sz="3000" dirty="0">
                <a:solidFill>
                  <a:prstClr val="black"/>
                </a:solidFill>
              </a:rPr>
              <a:t>út 100-400 km között a szezon elején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Rövidtáv: 6 út 300-400 km között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Középtáv: 6 út, legalább </a:t>
            </a:r>
            <a:r>
              <a:rPr lang="hu-HU" sz="3000" dirty="0" smtClean="0">
                <a:solidFill>
                  <a:prstClr val="black"/>
                </a:solidFill>
              </a:rPr>
              <a:t>2 </a:t>
            </a:r>
            <a:r>
              <a:rPr lang="hu-HU" sz="3000" dirty="0">
                <a:solidFill>
                  <a:prstClr val="black"/>
                </a:solidFill>
              </a:rPr>
              <a:t>db 500-600 km között, legalább 2 db 400-500 km között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Hosszútáv: 4 út, legalább </a:t>
            </a:r>
            <a:r>
              <a:rPr lang="hu-HU" sz="3000" dirty="0" smtClean="0">
                <a:solidFill>
                  <a:prstClr val="black"/>
                </a:solidFill>
              </a:rPr>
              <a:t>2 </a:t>
            </a:r>
            <a:r>
              <a:rPr lang="hu-HU" sz="3000" dirty="0">
                <a:solidFill>
                  <a:prstClr val="black"/>
                </a:solidFill>
              </a:rPr>
              <a:t>db 700 km fölött, legalább 2db </a:t>
            </a:r>
            <a:r>
              <a:rPr lang="hu-HU" sz="3000" dirty="0" smtClean="0">
                <a:solidFill>
                  <a:prstClr val="black"/>
                </a:solidFill>
              </a:rPr>
              <a:t>600-700 </a:t>
            </a:r>
            <a:r>
              <a:rPr lang="hu-HU" sz="3000" dirty="0">
                <a:solidFill>
                  <a:prstClr val="black"/>
                </a:solidFill>
              </a:rPr>
              <a:t>km </a:t>
            </a:r>
            <a:r>
              <a:rPr lang="hu-HU" sz="3000" dirty="0" smtClean="0">
                <a:solidFill>
                  <a:prstClr val="black"/>
                </a:solidFill>
              </a:rPr>
              <a:t>között</a:t>
            </a:r>
            <a:endParaRPr lang="hu-HU" sz="3000" dirty="0">
              <a:solidFill>
                <a:prstClr val="black"/>
              </a:solidFill>
            </a:endParaRP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Legalább </a:t>
            </a:r>
            <a:r>
              <a:rPr lang="hu-HU" sz="3000" dirty="0" smtClean="0">
                <a:solidFill>
                  <a:prstClr val="black"/>
                </a:solidFill>
              </a:rPr>
              <a:t>14 </a:t>
            </a:r>
            <a:r>
              <a:rPr lang="hu-HU" sz="3000" dirty="0">
                <a:solidFill>
                  <a:prstClr val="black"/>
                </a:solidFill>
              </a:rPr>
              <a:t>hétvégén kell a versenyeket megszervezni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5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prstClr val="black"/>
                </a:solidFill>
              </a:rPr>
              <a:t>Kerületi Bajnokság 2021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Sprint Bajnokság: </a:t>
            </a:r>
            <a:r>
              <a:rPr lang="hu-HU" dirty="0" smtClean="0">
                <a:solidFill>
                  <a:prstClr val="black"/>
                </a:solidFill>
              </a:rPr>
              <a:t>4 </a:t>
            </a:r>
            <a:r>
              <a:rPr lang="hu-HU" dirty="0">
                <a:solidFill>
                  <a:prstClr val="black"/>
                </a:solidFill>
              </a:rPr>
              <a:t>legjobb út alapján</a:t>
            </a:r>
          </a:p>
          <a:p>
            <a:pPr lvl="0"/>
            <a:r>
              <a:rPr lang="hu-HU" dirty="0">
                <a:solidFill>
                  <a:prstClr val="black"/>
                </a:solidFill>
              </a:rPr>
              <a:t>Rövidtávú Bajnokság: 4 legjobb út alapján</a:t>
            </a:r>
          </a:p>
          <a:p>
            <a:pPr lvl="0"/>
            <a:r>
              <a:rPr lang="hu-HU" dirty="0">
                <a:solidFill>
                  <a:prstClr val="black"/>
                </a:solidFill>
              </a:rPr>
              <a:t>Középtávú Bajnokság: </a:t>
            </a:r>
            <a:r>
              <a:rPr lang="hu-HU" dirty="0" smtClean="0">
                <a:solidFill>
                  <a:prstClr val="black"/>
                </a:solidFill>
              </a:rPr>
              <a:t>5 </a:t>
            </a:r>
            <a:r>
              <a:rPr lang="hu-HU" dirty="0">
                <a:solidFill>
                  <a:prstClr val="black"/>
                </a:solidFill>
              </a:rPr>
              <a:t>legjobb út alapján</a:t>
            </a:r>
          </a:p>
          <a:p>
            <a:pPr lvl="0"/>
            <a:r>
              <a:rPr lang="hu-HU" dirty="0" err="1">
                <a:solidFill>
                  <a:prstClr val="black"/>
                </a:solidFill>
              </a:rPr>
              <a:t>Hosszútávú</a:t>
            </a:r>
            <a:r>
              <a:rPr lang="hu-HU" dirty="0">
                <a:solidFill>
                  <a:prstClr val="black"/>
                </a:solidFill>
              </a:rPr>
              <a:t> Bajnokság: 3 legjobb út </a:t>
            </a:r>
            <a:r>
              <a:rPr lang="hu-HU" dirty="0" smtClean="0">
                <a:solidFill>
                  <a:prstClr val="black"/>
                </a:solidFill>
              </a:rPr>
              <a:t>alapján</a:t>
            </a:r>
          </a:p>
          <a:p>
            <a:pPr lvl="0"/>
            <a:r>
              <a:rPr lang="hu-HU" dirty="0" smtClean="0">
                <a:solidFill>
                  <a:prstClr val="black"/>
                </a:solidFill>
              </a:rPr>
              <a:t>Maraton Bajnokság: 2 legjobb út alapján</a:t>
            </a:r>
            <a:endParaRPr lang="hu-HU" dirty="0">
              <a:solidFill>
                <a:prstClr val="black"/>
              </a:solidFill>
            </a:endParaRPr>
          </a:p>
          <a:p>
            <a:pPr lvl="0"/>
            <a:r>
              <a:rPr lang="hu-HU" dirty="0">
                <a:solidFill>
                  <a:prstClr val="black"/>
                </a:solidFill>
              </a:rPr>
              <a:t>Általános Bajnokság: 2 rövid + 2 közép + 2 </a:t>
            </a:r>
            <a:r>
              <a:rPr lang="hu-HU" dirty="0" smtClean="0">
                <a:solidFill>
                  <a:prstClr val="black"/>
                </a:solidFill>
              </a:rPr>
              <a:t>hosszú + </a:t>
            </a:r>
            <a:r>
              <a:rPr lang="hu-HU" dirty="0">
                <a:solidFill>
                  <a:prstClr val="black"/>
                </a:solidFill>
              </a:rPr>
              <a:t>1</a:t>
            </a:r>
            <a:r>
              <a:rPr lang="hu-HU" dirty="0" smtClean="0">
                <a:solidFill>
                  <a:prstClr val="black"/>
                </a:solidFill>
              </a:rPr>
              <a:t> maraton </a:t>
            </a:r>
            <a:r>
              <a:rPr lang="hu-HU" dirty="0">
                <a:solidFill>
                  <a:prstClr val="black"/>
                </a:solidFill>
              </a:rPr>
              <a:t>út alapján, összesen </a:t>
            </a:r>
            <a:r>
              <a:rPr lang="hu-HU" dirty="0" smtClean="0">
                <a:solidFill>
                  <a:prstClr val="black"/>
                </a:solidFill>
              </a:rPr>
              <a:t>7 verseny. </a:t>
            </a:r>
            <a:r>
              <a:rPr lang="hu-HU" dirty="0">
                <a:solidFill>
                  <a:prstClr val="black"/>
                </a:solidFill>
              </a:rPr>
              <a:t>Az utak között átfedés nem lehet. Ugyan azt az utat csak egyik bajnokságba lehet beszámítani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2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prstClr val="black"/>
                </a:solidFill>
              </a:rPr>
              <a:t>Kerületi Bajnokság 2021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Rövidtávú </a:t>
            </a:r>
            <a:r>
              <a:rPr lang="hu-HU" dirty="0" err="1" smtClean="0">
                <a:solidFill>
                  <a:prstClr val="black"/>
                </a:solidFill>
              </a:rPr>
              <a:t>Ch</a:t>
            </a:r>
            <a:r>
              <a:rPr lang="hu-HU" dirty="0" err="1" smtClean="0">
                <a:solidFill>
                  <a:prstClr val="black"/>
                </a:solidFill>
              </a:rPr>
              <a:t>ampion</a:t>
            </a:r>
            <a:r>
              <a:rPr lang="hu-HU" dirty="0">
                <a:solidFill>
                  <a:prstClr val="black"/>
                </a:solidFill>
              </a:rPr>
              <a:t>: 4 legjobb út koefficienssel számolva</a:t>
            </a:r>
          </a:p>
          <a:p>
            <a:pPr lvl="0"/>
            <a:r>
              <a:rPr lang="hu-HU" dirty="0">
                <a:solidFill>
                  <a:prstClr val="black"/>
                </a:solidFill>
              </a:rPr>
              <a:t>Középtávú </a:t>
            </a:r>
            <a:r>
              <a:rPr lang="hu-HU" dirty="0" err="1" smtClean="0">
                <a:solidFill>
                  <a:prstClr val="black"/>
                </a:solidFill>
              </a:rPr>
              <a:t>Ch</a:t>
            </a:r>
            <a:r>
              <a:rPr lang="hu-HU" dirty="0" err="1" smtClean="0">
                <a:solidFill>
                  <a:prstClr val="black"/>
                </a:solidFill>
              </a:rPr>
              <a:t>ampion</a:t>
            </a:r>
            <a:r>
              <a:rPr lang="hu-HU" dirty="0">
                <a:solidFill>
                  <a:prstClr val="black"/>
                </a:solidFill>
              </a:rPr>
              <a:t>: 4 legjobb út koefficienssel számolva</a:t>
            </a:r>
          </a:p>
          <a:p>
            <a:pPr lvl="0"/>
            <a:r>
              <a:rPr lang="hu-HU" dirty="0" err="1">
                <a:solidFill>
                  <a:prstClr val="black"/>
                </a:solidFill>
              </a:rPr>
              <a:t>Hosszútávú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dirty="0" err="1" smtClean="0">
                <a:solidFill>
                  <a:prstClr val="black"/>
                </a:solidFill>
              </a:rPr>
              <a:t>Ch</a:t>
            </a:r>
            <a:r>
              <a:rPr lang="hu-HU" dirty="0" err="1" smtClean="0">
                <a:solidFill>
                  <a:prstClr val="black"/>
                </a:solidFill>
              </a:rPr>
              <a:t>ampion</a:t>
            </a:r>
            <a:r>
              <a:rPr lang="hu-HU" dirty="0">
                <a:solidFill>
                  <a:prstClr val="black"/>
                </a:solidFill>
              </a:rPr>
              <a:t>: 3 legjobb út koefficienssel számolva</a:t>
            </a:r>
          </a:p>
          <a:p>
            <a:pPr lvl="0"/>
            <a:r>
              <a:rPr lang="hu-HU" dirty="0">
                <a:solidFill>
                  <a:prstClr val="black"/>
                </a:solidFill>
              </a:rPr>
              <a:t>Általános </a:t>
            </a:r>
            <a:r>
              <a:rPr lang="hu-HU" dirty="0" err="1" smtClean="0">
                <a:solidFill>
                  <a:prstClr val="black"/>
                </a:solidFill>
              </a:rPr>
              <a:t>Ch</a:t>
            </a:r>
            <a:r>
              <a:rPr lang="hu-HU" dirty="0" err="1" smtClean="0">
                <a:solidFill>
                  <a:prstClr val="black"/>
                </a:solidFill>
              </a:rPr>
              <a:t>ampion</a:t>
            </a:r>
            <a:r>
              <a:rPr lang="hu-HU" dirty="0">
                <a:solidFill>
                  <a:prstClr val="black"/>
                </a:solidFill>
              </a:rPr>
              <a:t>: 2 rövid + 2 közép + 2 hosszú út koefficienssel számolva</a:t>
            </a:r>
          </a:p>
          <a:p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9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prstClr val="black"/>
                </a:solidFill>
              </a:rPr>
              <a:t>Kerületi </a:t>
            </a:r>
            <a:r>
              <a:rPr lang="hu-HU" sz="4800" b="1" dirty="0" smtClean="0">
                <a:solidFill>
                  <a:prstClr val="black"/>
                </a:solidFill>
              </a:rPr>
              <a:t>Bajnokság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csapatgalambok száma az alábbiak szerint alakul:</a:t>
            </a:r>
          </a:p>
          <a:p>
            <a:r>
              <a:rPr lang="hu-HU" dirty="0" smtClean="0"/>
              <a:t>Rövidtáv 400 km-ig 1-30db</a:t>
            </a:r>
          </a:p>
          <a:p>
            <a:r>
              <a:rPr lang="hu-HU" dirty="0" smtClean="0"/>
              <a:t>Középtáv 600 km-ig </a:t>
            </a:r>
            <a:r>
              <a:rPr lang="hu-HU" dirty="0" smtClean="0"/>
              <a:t>1-30db</a:t>
            </a:r>
            <a:endParaRPr lang="hu-HU" dirty="0" smtClean="0"/>
          </a:p>
          <a:p>
            <a:r>
              <a:rPr lang="hu-HU" dirty="0" smtClean="0"/>
              <a:t>Hosszútáv &gt;600km </a:t>
            </a:r>
            <a:r>
              <a:rPr lang="hu-HU" dirty="0" smtClean="0"/>
              <a:t>1-30db</a:t>
            </a:r>
            <a:endParaRPr lang="hu-HU" dirty="0" smtClean="0"/>
          </a:p>
          <a:p>
            <a:r>
              <a:rPr lang="hu-HU" dirty="0" smtClean="0"/>
              <a:t>Maraton &gt;700km 1-6db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0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prstClr val="black"/>
                </a:solidFill>
              </a:rPr>
              <a:t>Kerületi </a:t>
            </a:r>
            <a:r>
              <a:rPr lang="hu-HU" sz="4800" b="1" dirty="0" smtClean="0">
                <a:solidFill>
                  <a:prstClr val="black"/>
                </a:solidFill>
              </a:rPr>
              <a:t>Bajnokság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tenyésztő dönti el, hogy mennyi galambot rak a csapatba</a:t>
            </a:r>
          </a:p>
          <a:p>
            <a:r>
              <a:rPr lang="hu-HU" dirty="0" smtClean="0"/>
              <a:t>A legkevesebb galamb, ami pontot hoz 2 db</a:t>
            </a:r>
          </a:p>
          <a:p>
            <a:r>
              <a:rPr lang="hu-HU" dirty="0" smtClean="0"/>
              <a:t>11-15 db között 3 galamb hozza a pontot</a:t>
            </a:r>
          </a:p>
          <a:p>
            <a:r>
              <a:rPr lang="hu-HU" dirty="0" smtClean="0"/>
              <a:t>Maraton versenyen 6 indulóból 2 hoz pontot</a:t>
            </a:r>
            <a:endParaRPr lang="hu-HU" dirty="0"/>
          </a:p>
        </p:txBody>
      </p:sp>
      <p:pic>
        <p:nvPicPr>
          <p:cNvPr id="5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3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100" b="1" dirty="0" smtClean="0"/>
              <a:t>Általános rendelkezések</a:t>
            </a:r>
            <a:endParaRPr lang="hu-HU" sz="51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pénzdíjak mellé egy-egy oklevél készül még</a:t>
            </a:r>
          </a:p>
          <a:p>
            <a:r>
              <a:rPr lang="hu-HU" dirty="0" smtClean="0"/>
              <a:t>Egy tenyésztő csak egy kerületben indíthat 1. számú csapatot, a többi helyen 0-s galambokkal versenyezhet</a:t>
            </a:r>
          </a:p>
          <a:p>
            <a:r>
              <a:rPr lang="hu-HU" dirty="0" smtClean="0"/>
              <a:t>Minden versenyen meg kell itatni a galambokat. A feleresztési videónak ezt a tényt tartalmaznia kell, látni kell a vizet az itatókban a galambok előtt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77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68957"/>
          </a:xfrm>
        </p:spPr>
        <p:txBody>
          <a:bodyPr>
            <a:noAutofit/>
          </a:bodyPr>
          <a:lstStyle/>
          <a:p>
            <a:r>
              <a:rPr lang="hu-HU" sz="5400" b="1" dirty="0" smtClean="0"/>
              <a:t>Cél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97971"/>
          </a:xfrm>
        </p:spPr>
        <p:txBody>
          <a:bodyPr/>
          <a:lstStyle/>
          <a:p>
            <a:r>
              <a:rPr lang="hu-HU" dirty="0" smtClean="0"/>
              <a:t>A nemzeti bajnokság járjon nagyobb elismeréssel</a:t>
            </a:r>
          </a:p>
          <a:p>
            <a:r>
              <a:rPr lang="hu-HU" dirty="0" smtClean="0"/>
              <a:t>Szakosodás elősegítése</a:t>
            </a:r>
          </a:p>
          <a:p>
            <a:r>
              <a:rPr lang="hu-HU" dirty="0" smtClean="0"/>
              <a:t>Az új belépőknek, vagy újrakezdőknek kis beruházással is legyen lehetősége jó eredményt elérni</a:t>
            </a:r>
          </a:p>
          <a:p>
            <a:r>
              <a:rPr lang="hu-HU" dirty="0" smtClean="0"/>
              <a:t>Az elért eredmények kommunikálása a tagság és a kívülállók felé is</a:t>
            </a:r>
            <a:endParaRPr lang="hu-HU" dirty="0"/>
          </a:p>
        </p:txBody>
      </p:sp>
      <p:pic>
        <p:nvPicPr>
          <p:cNvPr id="5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100" b="1" dirty="0" smtClean="0"/>
              <a:t>Általános rendelkezések</a:t>
            </a:r>
            <a:endParaRPr lang="hu-HU" sz="51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kommunikáció gyorsítása a honlap és a </a:t>
            </a:r>
            <a:r>
              <a:rPr lang="hu-HU" dirty="0" err="1" smtClean="0"/>
              <a:t>facebook</a:t>
            </a:r>
            <a:r>
              <a:rPr lang="hu-HU" dirty="0" smtClean="0"/>
              <a:t> segítségével, posztolók megtalálása</a:t>
            </a:r>
          </a:p>
          <a:p>
            <a:r>
              <a:rPr lang="hu-HU" dirty="0" smtClean="0"/>
              <a:t>A fiatalok versenyét az első két költés számára júliusban kell megkezdeni és augusztus 15.-éig be kell fejezni. A júniusi, júliusi galamboknak pedig szeptemberben, ahogy most is van. Ennek oka a nagyvedlés beindulása. Több kerületnek kell együtt szállítani a gazdaságosság  miatt.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44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100" b="1" dirty="0" smtClean="0"/>
              <a:t>Általános rendelkezések</a:t>
            </a:r>
            <a:endParaRPr lang="hu-HU" sz="51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Holtidőt napra pontosan beállítva kell számolni. Ezt egyszer kell megtenni a </a:t>
            </a:r>
            <a:r>
              <a:rPr lang="hu-HU" dirty="0" err="1" smtClean="0"/>
              <a:t>galambom.hu</a:t>
            </a:r>
            <a:r>
              <a:rPr lang="hu-HU" dirty="0" smtClean="0"/>
              <a:t> oldalon és onnantól kezdve rendelkezésre áll</a:t>
            </a:r>
          </a:p>
          <a:p>
            <a:r>
              <a:rPr lang="hu-HU" dirty="0" smtClean="0"/>
              <a:t>A gyűrűszámok a nemzetközi gyakorlatnak megfelelően az alábbi </a:t>
            </a:r>
            <a:r>
              <a:rPr lang="hu-HU" smtClean="0"/>
              <a:t>módon alakuljanak: HU21-2600001</a:t>
            </a:r>
          </a:p>
        </p:txBody>
      </p:sp>
    </p:spTree>
    <p:extLst>
      <p:ext uri="{BB962C8B-B14F-4D97-AF65-F5344CB8AC3E}">
        <p14:creationId xmlns:p14="http://schemas.microsoft.com/office/powerpoint/2010/main" val="19649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100" b="1" dirty="0" smtClean="0"/>
              <a:t>Általános rendelkezések</a:t>
            </a:r>
            <a:endParaRPr lang="hu-HU" sz="51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Országos versenyre a szállítóautónak a feleresztést megelőző nap 19 óráig meg kell érkeznie</a:t>
            </a:r>
          </a:p>
          <a:p>
            <a:r>
              <a:rPr lang="hu-HU" dirty="0" smtClean="0"/>
              <a:t>A feleresztési helyet és időpontot a </a:t>
            </a:r>
            <a:r>
              <a:rPr lang="hu-HU" dirty="0" err="1" smtClean="0"/>
              <a:t>gps</a:t>
            </a:r>
            <a:r>
              <a:rPr lang="hu-HU" dirty="0" smtClean="0"/>
              <a:t> rendszerből kinyomtatott menetlevél leadásával ellenőrizzük. Évente maximum két utat vizsgálunk amelyeket a szezon után a VB szúrópróba szerűen választ ki.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68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2520280"/>
          </a:xfrm>
        </p:spPr>
        <p:txBody>
          <a:bodyPr>
            <a:noAutofit/>
          </a:bodyPr>
          <a:lstStyle/>
          <a:p>
            <a:r>
              <a:rPr lang="hu-HU" sz="6000" b="1" dirty="0" smtClean="0"/>
              <a:t>KÖSZÖNÖM A FIGYELMET!</a:t>
            </a:r>
            <a:endParaRPr lang="hu-HU" sz="6000" b="1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Jövőkép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Függetlenül a küldött galamb létszámtól legyen valódi esély a bajnokság megnyerésére</a:t>
            </a:r>
          </a:p>
          <a:p>
            <a:r>
              <a:rPr lang="hu-HU" dirty="0" smtClean="0"/>
              <a:t>Nagy taglétszámmal rendelkező Kerületek, &gt;100 versenyző tag</a:t>
            </a:r>
          </a:p>
          <a:p>
            <a:r>
              <a:rPr lang="hu-HU" dirty="0" smtClean="0"/>
              <a:t>Nagy létszámú versenyek, területi alapon létrejött listák a legkisebb egységtől (egyesület) a legnagyobbig, (kerület, régió, ország) sok első díjjal és sikerélménnyel</a:t>
            </a:r>
          </a:p>
          <a:p>
            <a:r>
              <a:rPr lang="hu-HU" dirty="0" smtClean="0"/>
              <a:t>A verseny nyertesei kapják meg az elismerést (honlap, kerületek honlapjai, facebook, stb.)</a:t>
            </a:r>
            <a:endParaRPr lang="hu-HU" dirty="0"/>
          </a:p>
        </p:txBody>
      </p:sp>
      <p:pic>
        <p:nvPicPr>
          <p:cNvPr id="6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9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smtClean="0"/>
              <a:t>Jövőkép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5.000 db-os régiós hosszú távú versenyek szervezése, &gt;600km távolságból 3 régióban</a:t>
            </a:r>
          </a:p>
          <a:p>
            <a:r>
              <a:rPr lang="hu-HU" dirty="0" smtClean="0"/>
              <a:t>Országos hosszútávú verseny(</a:t>
            </a:r>
            <a:r>
              <a:rPr lang="hu-HU" dirty="0" err="1" smtClean="0"/>
              <a:t>ek</a:t>
            </a:r>
            <a:r>
              <a:rPr lang="hu-HU" dirty="0" smtClean="0"/>
              <a:t>) kiemelt díjazással</a:t>
            </a:r>
          </a:p>
          <a:p>
            <a:r>
              <a:rPr lang="hu-HU" dirty="0" smtClean="0"/>
              <a:t>Egyéves galambok országos versenye 400-600km távolságból, kiemelt díjazással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6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600" i="1" dirty="0" smtClean="0"/>
              <a:t>Rövid-középtáv Nemzeti Bajnoka:</a:t>
            </a:r>
            <a:br>
              <a:rPr lang="hu-HU" sz="3600" i="1" dirty="0" smtClean="0"/>
            </a:br>
            <a:r>
              <a:rPr lang="hu-HU" sz="3600" i="1" dirty="0" smtClean="0"/>
              <a:t/>
            </a:r>
            <a:br>
              <a:rPr lang="hu-HU" sz="3600" i="1" dirty="0" smtClean="0"/>
            </a:br>
            <a:r>
              <a:rPr lang="hu-HU" dirty="0" smtClean="0"/>
              <a:t>A kijelölt 9 db 300-600 km közötti utakon, 5 db galamb által elért legjobb 5 helyezés, azaz összesen maximum 25 helyezés koefficiens  értékei alapján besorolva. </a:t>
            </a:r>
            <a:r>
              <a:rPr lang="hu-HU" dirty="0" smtClean="0"/>
              <a:t>A </a:t>
            </a:r>
            <a:r>
              <a:rPr lang="hu-HU" dirty="0" smtClean="0"/>
              <a:t>versenyző a legjobb 5 galambjának a legjobb 5 helyezésével kerül </a:t>
            </a:r>
            <a:r>
              <a:rPr lang="hu-HU" dirty="0" smtClean="0"/>
              <a:t>kiértékelésre</a:t>
            </a:r>
            <a:r>
              <a:rPr lang="hu-HU" dirty="0" smtClean="0"/>
              <a:t>, </a:t>
            </a:r>
            <a:r>
              <a:rPr lang="hu-HU" dirty="0" smtClean="0"/>
              <a:t>tehát így jön ki a 25 helyezés.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Hosszútáv Nemzeti Bajnoka: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kijelölt 4 db 500 km-nél nagyobb távolságra lévő utakból, 3 db galamb által elért legjobb 3 helyezés, azaz összesen maximum 9 helyezés koefficiens értékei alapján besorolva.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b="1" dirty="0" smtClean="0"/>
              <a:t>Nemzeti Bajnokság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i="1" dirty="0" smtClean="0"/>
              <a:t>Maraton Nemzeti Bajnoka:</a:t>
            </a:r>
            <a:br>
              <a:rPr lang="hu-HU" sz="3600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kijelölt kerületi vagy maraton klub által szervezett 3 db, 700 km-nél nagyobb  távolságra lévő versenyből, 2 db galamb által elért legjobb 2 helyezés, azaz összesen maximum 4 helyezés koefficiens értékei alapján besorolva.</a:t>
            </a:r>
            <a:endParaRPr lang="hu-HU" dirty="0"/>
          </a:p>
        </p:txBody>
      </p:sp>
      <p:pic>
        <p:nvPicPr>
          <p:cNvPr id="4" name="Picture 6" descr="KÃ©ptalÃ¡lat a kÃ¶vetkezÅre: âmagyar postagalamb sportszÃ¶vetsÃ©g emblÃ©m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1074</Words>
  <Application>Microsoft Office PowerPoint</Application>
  <PresentationFormat>Diavetítés a képernyőre (4:3 oldalarány)</PresentationFormat>
  <Paragraphs>142</Paragraphs>
  <Slides>43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4" baseType="lpstr">
      <vt:lpstr>Office-téma</vt:lpstr>
      <vt:lpstr>Magyar Postagalamb Sportszövetség</vt:lpstr>
      <vt:lpstr>A haladás programja</vt:lpstr>
      <vt:lpstr>Cél</vt:lpstr>
      <vt:lpstr>Cél</vt:lpstr>
      <vt:lpstr>Jövőkép</vt:lpstr>
      <vt:lpstr>Jövőkép</vt:lpstr>
      <vt:lpstr>Nemzeti Bajnokság</vt:lpstr>
      <vt:lpstr>Nemzeti Bajnokság</vt:lpstr>
      <vt:lpstr>Nemzeti Bajnokság</vt:lpstr>
      <vt:lpstr>Nemzeti Bajnokság</vt:lpstr>
      <vt:lpstr>Nemzeti Bajnokság</vt:lpstr>
      <vt:lpstr>Nemzeti Bajnokság</vt:lpstr>
      <vt:lpstr>Nemzeti Mesterbajnokság</vt:lpstr>
      <vt:lpstr>Nemzeti Mesterbajnokság</vt:lpstr>
      <vt:lpstr>Nemzeti Mesterbajnokság</vt:lpstr>
      <vt:lpstr>Nemzeti Mesterbajnokság</vt:lpstr>
      <vt:lpstr>Nemzeti Mesterbajnokság</vt:lpstr>
      <vt:lpstr>Feltételek</vt:lpstr>
      <vt:lpstr>Feltételek</vt:lpstr>
      <vt:lpstr>Díjazás NB</vt:lpstr>
      <vt:lpstr>Díjazás NB</vt:lpstr>
      <vt:lpstr>Díjazás NB</vt:lpstr>
      <vt:lpstr>Díjazás MB</vt:lpstr>
      <vt:lpstr>Díjazás MB</vt:lpstr>
      <vt:lpstr>Díjazás OV</vt:lpstr>
      <vt:lpstr>Díjazás OV</vt:lpstr>
      <vt:lpstr>Díjazás OV</vt:lpstr>
      <vt:lpstr>Díjazás OV</vt:lpstr>
      <vt:lpstr>Díjazás OV</vt:lpstr>
      <vt:lpstr>Díjazás OV</vt:lpstr>
      <vt:lpstr>Kerületi Bajnokság 2020</vt:lpstr>
      <vt:lpstr>Kerületi Bajnokság 2020</vt:lpstr>
      <vt:lpstr>Kerületi Bajnokság 2020</vt:lpstr>
      <vt:lpstr>Kerületi Bajnokság 2021</vt:lpstr>
      <vt:lpstr>Kerületi Bajnokság 2021</vt:lpstr>
      <vt:lpstr>Kerületi Bajnokság 2021</vt:lpstr>
      <vt:lpstr>Kerületi Bajnokság</vt:lpstr>
      <vt:lpstr>Kerületi Bajnokság</vt:lpstr>
      <vt:lpstr>Általános rendelkezések</vt:lpstr>
      <vt:lpstr>Általános rendelkezések</vt:lpstr>
      <vt:lpstr>Általános rendelkezések</vt:lpstr>
      <vt:lpstr>Általános rendelkezések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postagalamb sportszövetség</dc:title>
  <dc:creator>Máté</dc:creator>
  <cp:lastModifiedBy>Máté</cp:lastModifiedBy>
  <cp:revision>40</cp:revision>
  <dcterms:created xsi:type="dcterms:W3CDTF">2019-08-22T17:26:06Z</dcterms:created>
  <dcterms:modified xsi:type="dcterms:W3CDTF">2019-08-24T10:09:32Z</dcterms:modified>
</cp:coreProperties>
</file>